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332" r:id="rId5"/>
    <p:sldId id="1832" r:id="rId6"/>
    <p:sldId id="1833" r:id="rId7"/>
    <p:sldId id="289" r:id="rId8"/>
    <p:sldId id="319" r:id="rId9"/>
    <p:sldId id="320" r:id="rId10"/>
    <p:sldId id="322" r:id="rId11"/>
    <p:sldId id="323" r:id="rId12"/>
    <p:sldId id="324" r:id="rId13"/>
    <p:sldId id="329" r:id="rId14"/>
    <p:sldId id="262" r:id="rId15"/>
    <p:sldId id="258" r:id="rId16"/>
    <p:sldId id="259" r:id="rId17"/>
    <p:sldId id="333" r:id="rId18"/>
    <p:sldId id="334" r:id="rId19"/>
    <p:sldId id="263" r:id="rId20"/>
    <p:sldId id="265" r:id="rId21"/>
    <p:sldId id="264" r:id="rId22"/>
    <p:sldId id="266" r:id="rId23"/>
    <p:sldId id="267" r:id="rId24"/>
    <p:sldId id="268" r:id="rId25"/>
    <p:sldId id="269" r:id="rId26"/>
    <p:sldId id="270" r:id="rId27"/>
    <p:sldId id="271" r:id="rId28"/>
    <p:sldId id="1823" r:id="rId29"/>
    <p:sldId id="1825" r:id="rId30"/>
    <p:sldId id="273" r:id="rId31"/>
    <p:sldId id="274" r:id="rId32"/>
    <p:sldId id="272" r:id="rId33"/>
    <p:sldId id="1834" r:id="rId34"/>
    <p:sldId id="330" r:id="rId35"/>
    <p:sldId id="331" r:id="rId36"/>
    <p:sldId id="1835" r:id="rId37"/>
    <p:sldId id="279"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393"/>
    <a:srgbClr val="B47BF6"/>
    <a:srgbClr val="B970A4"/>
    <a:srgbClr val="C39C2F"/>
    <a:srgbClr val="C59C27"/>
    <a:srgbClr val="D13940"/>
    <a:srgbClr val="EF9A1A"/>
    <a:srgbClr val="907262"/>
    <a:srgbClr val="B3CD1F"/>
    <a:srgbClr val="43B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0" autoAdjust="0"/>
    <p:restoredTop sz="96327" autoAdjust="0"/>
  </p:normalViewPr>
  <p:slideViewPr>
    <p:cSldViewPr snapToGrid="0" showGuides="1">
      <p:cViewPr varScale="1">
        <p:scale>
          <a:sx n="123" d="100"/>
          <a:sy n="123" d="100"/>
        </p:scale>
        <p:origin x="472"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5/17/22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5/17/22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62184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40206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Kanban to manage my different projects at with enough detail in the issues, labels and checklists to help ease the cost of the inevitable context switch. You can also use personal Kanban’s for your personal life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425695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Kanban board and a new task comes up, you can determine if you have the bandwidth to work on it or what you will have to put on the back burner to give you that time. This can set up a good discussion with your advisor or supervisor or team to negotiate what time should be spent on or whether the task can be added.</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959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89414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staff have the vision but they don’t usually do the coding</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31938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a student or post-doc the time period is usually known</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737570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Onboarding checklist for new members. Process can be improved by adding items as needed. What kind of checklists do you need. Also, policies help ensure consistency in </a:t>
            </a:r>
            <a:r>
              <a:rPr lang="en-US" dirty="0" err="1"/>
              <a:t>xSDK</a:t>
            </a:r>
            <a:r>
              <a:rPr lang="en-US" dirty="0"/>
              <a:t> across projects the build the </a:t>
            </a:r>
            <a:r>
              <a:rPr lang="en-US" dirty="0" err="1"/>
              <a:t>librarys</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034722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time to go over all the principles …Have the software out to the customer as soon as you can and as often as you can</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628173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rilinos/Trilinos/wiki/New-Trilinos-Developer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xsdk.info/polic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dirty="0"/>
            </a:br>
            <a:r>
              <a:rPr lang="en-US" sz="2000" dirty="0"/>
              <a:t>Los Alamos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A. Grubel (LANL), Rinku K. Gupta (ANL), Michael A. Heroux (SNL), Mark C. Miller (LLNL), James M. </a:t>
            </a:r>
            <a:r>
              <a:rPr lang="en-US" sz="2000" dirty="0" err="1"/>
              <a:t>Willenbring</a:t>
            </a:r>
            <a:r>
              <a:rPr lang="en-US" sz="2000" dirty="0"/>
              <a:t> (SNL)</a:t>
            </a:r>
          </a:p>
        </p:txBody>
      </p:sp>
      <p:sp>
        <p:nvSpPr>
          <p:cNvPr id="2" name="TextBox 1">
            <a:extLst>
              <a:ext uri="{FF2B5EF4-FFF2-40B4-BE49-F238E27FC236}">
                <a16:creationId xmlns:a16="http://schemas.microsoft.com/office/drawing/2014/main" id="{E670BBA4-E084-684A-82FB-CEFE37C762F8}"/>
              </a:ext>
            </a:extLst>
          </p:cNvPr>
          <p:cNvSpPr txBox="1"/>
          <p:nvPr/>
        </p:nvSpPr>
        <p:spPr>
          <a:xfrm>
            <a:off x="10459617" y="5805489"/>
            <a:ext cx="1397434" cy="350865"/>
          </a:xfrm>
          <a:prstGeom prst="rect">
            <a:avLst/>
          </a:prstGeom>
          <a:noFill/>
        </p:spPr>
        <p:txBody>
          <a:bodyPr wrap="none" lIns="118872" tIns="91440" rIns="118872" bIns="91440" rtlCol="0" anchor="ctr" anchorCtr="0">
            <a:spAutoFit/>
          </a:bodyPr>
          <a:lstStyle/>
          <a:p>
            <a:pPr>
              <a:lnSpc>
                <a:spcPct val="90000"/>
              </a:lnSpc>
            </a:pPr>
            <a:r>
              <a:rPr lang="en-US" sz="1200" dirty="0"/>
              <a:t>LA-UR-22-23061</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3"/>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09617" y="5169018"/>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697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 (or GitLab)</a:t>
            </a:r>
          </a:p>
        </p:txBody>
      </p:sp>
      <p:sp>
        <p:nvSpPr>
          <p:cNvPr id="3" name="Content Placeholder 2"/>
          <p:cNvSpPr>
            <a:spLocks noGrp="1"/>
          </p:cNvSpPr>
          <p:nvPr>
            <p:ph idx="1"/>
          </p:nvPr>
        </p:nvSpPr>
        <p:spPr>
          <a:xfrm>
            <a:off x="365760" y="1235612"/>
            <a:ext cx="11369809" cy="4463224"/>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Agile workflow management for small teams.</a:t>
            </a:r>
          </a:p>
          <a:p>
            <a:r>
              <a:rPr lang="en-US" dirty="0"/>
              <a:t>Intro to terminology and approaches</a:t>
            </a:r>
          </a:p>
          <a:p>
            <a:r>
              <a:rPr lang="en-US" dirty="0"/>
              <a:t>Overview of Kanban</a:t>
            </a:r>
          </a:p>
          <a:p>
            <a:r>
              <a:rPr lang="en-US" dirty="0"/>
              <a:t>A bit about Scrum</a:t>
            </a:r>
          </a:p>
        </p:txBody>
      </p:sp>
    </p:spTree>
    <p:extLst>
      <p:ext uri="{BB962C8B-B14F-4D97-AF65-F5344CB8AC3E}">
        <p14:creationId xmlns:p14="http://schemas.microsoft.com/office/powerpoint/2010/main" val="92436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What is Scrum?</a:t>
            </a:r>
          </a:p>
        </p:txBody>
      </p:sp>
      <p:sp>
        <p:nvSpPr>
          <p:cNvPr id="6" name="Content Placeholder 5">
            <a:extLst>
              <a:ext uri="{FF2B5EF4-FFF2-40B4-BE49-F238E27FC236}">
                <a16:creationId xmlns:a16="http://schemas.microsoft.com/office/drawing/2014/main" id="{4F3A2D16-47C9-E094-B09A-2BE3BA3F0733}"/>
              </a:ext>
            </a:extLst>
          </p:cNvPr>
          <p:cNvSpPr>
            <a:spLocks noGrp="1"/>
          </p:cNvSpPr>
          <p:nvPr>
            <p:ph idx="1"/>
          </p:nvPr>
        </p:nvSpPr>
        <p:spPr/>
        <p:txBody>
          <a:bodyPr/>
          <a:lstStyle/>
          <a:p>
            <a:r>
              <a:rPr lang="en-US" dirty="0"/>
              <a:t>A light-weight framework based on the scientific method of empiricism</a:t>
            </a:r>
          </a:p>
          <a:p>
            <a:r>
              <a:rPr lang="en-US" i="1" dirty="0"/>
              <a:t>Not</a:t>
            </a:r>
            <a:r>
              <a:rPr lang="en-US" dirty="0"/>
              <a:t> a methodology</a:t>
            </a:r>
          </a:p>
          <a:p>
            <a:r>
              <a:rPr lang="en-US" dirty="0"/>
              <a:t>Key attributes are incremental and iterative</a:t>
            </a:r>
          </a:p>
          <a:p>
            <a:r>
              <a:rPr lang="en-US" dirty="0"/>
              <a:t>Assumes</a:t>
            </a:r>
          </a:p>
          <a:p>
            <a:pPr lvl="1"/>
            <a:r>
              <a:rPr lang="en-US" dirty="0"/>
              <a:t>Customer will change their requirements</a:t>
            </a:r>
          </a:p>
          <a:p>
            <a:pPr lvl="1"/>
            <a:r>
              <a:rPr lang="en-US" dirty="0"/>
              <a:t>There will be unpredictable changes</a:t>
            </a:r>
          </a:p>
        </p:txBody>
      </p:sp>
    </p:spTree>
    <p:extLst>
      <p:ext uri="{BB962C8B-B14F-4D97-AF65-F5344CB8AC3E}">
        <p14:creationId xmlns:p14="http://schemas.microsoft.com/office/powerpoint/2010/main" val="19954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Summary</a:t>
            </a:r>
          </a:p>
        </p:txBody>
      </p:sp>
      <p:sp>
        <p:nvSpPr>
          <p:cNvPr id="6" name="Content Placeholder 5">
            <a:extLst>
              <a:ext uri="{FF2B5EF4-FFF2-40B4-BE49-F238E27FC236}">
                <a16:creationId xmlns:a16="http://schemas.microsoft.com/office/drawing/2014/main" id="{4F3A2D16-47C9-E094-B09A-2BE3BA3F0733}"/>
              </a:ext>
            </a:extLst>
          </p:cNvPr>
          <p:cNvSpPr>
            <a:spLocks noGrp="1"/>
          </p:cNvSpPr>
          <p:nvPr>
            <p:ph idx="1"/>
          </p:nvPr>
        </p:nvSpPr>
        <p:spPr/>
        <p:txBody>
          <a:bodyPr/>
          <a:lstStyle/>
          <a:p>
            <a:r>
              <a:rPr lang="en-US" dirty="0"/>
              <a:t>Agile is an approach to software development, not a methodology</a:t>
            </a:r>
          </a:p>
          <a:p>
            <a:r>
              <a:rPr lang="en-US" dirty="0"/>
              <a:t>Popular frameworks for Agile</a:t>
            </a:r>
          </a:p>
          <a:p>
            <a:pPr lvl="1"/>
            <a:r>
              <a:rPr lang="en-US" dirty="0"/>
              <a:t>Kanban</a:t>
            </a:r>
          </a:p>
          <a:p>
            <a:pPr lvl="1"/>
            <a:r>
              <a:rPr lang="en-US" dirty="0"/>
              <a:t>Scrum</a:t>
            </a:r>
          </a:p>
          <a:p>
            <a:r>
              <a:rPr lang="en-US" dirty="0"/>
              <a:t>Many tools are now available</a:t>
            </a:r>
          </a:p>
          <a:p>
            <a:pPr lvl="1"/>
            <a:r>
              <a:rPr lang="en-US" dirty="0"/>
              <a:t>Many free and commercially available</a:t>
            </a:r>
          </a:p>
          <a:p>
            <a:pPr lvl="1"/>
            <a:r>
              <a:rPr lang="en-US" dirty="0"/>
              <a:t>GitHub, GitLab, JIRA, Trello, etc.</a:t>
            </a:r>
          </a:p>
        </p:txBody>
      </p:sp>
    </p:spTree>
    <p:extLst>
      <p:ext uri="{BB962C8B-B14F-4D97-AF65-F5344CB8AC3E}">
        <p14:creationId xmlns:p14="http://schemas.microsoft.com/office/powerpoint/2010/main" val="123256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a:t>
            </a:r>
          </a:p>
          <a:p>
            <a:pPr lvl="1"/>
            <a:r>
              <a:rPr lang="en-US" dirty="0"/>
              <a:t>Composition</a:t>
            </a:r>
          </a:p>
          <a:p>
            <a:pPr lvl="1"/>
            <a:r>
              <a:rPr lang="en-US" dirty="0"/>
              <a:t>Challenges</a:t>
            </a:r>
          </a:p>
          <a:p>
            <a:pPr lvl="1"/>
            <a:r>
              <a:rPr lang="en-US" dirty="0"/>
              <a:t>Team Member Lifecycle</a:t>
            </a:r>
          </a:p>
          <a:p>
            <a:pPr lvl="1"/>
            <a:endParaRPr lang="en-US" dirty="0"/>
          </a:p>
          <a:p>
            <a:r>
              <a:rPr lang="en-US" dirty="0"/>
              <a:t>Agile workflow management for small teams.</a:t>
            </a:r>
          </a:p>
          <a:p>
            <a:r>
              <a:rPr lang="en-US" dirty="0"/>
              <a:t>Intro to terminology and approaches</a:t>
            </a:r>
          </a:p>
          <a:p>
            <a:r>
              <a:rPr lang="en-US" dirty="0"/>
              <a:t>Overview of Kanban</a:t>
            </a:r>
          </a:p>
          <a:p>
            <a:r>
              <a:rPr lang="en-US" dirty="0"/>
              <a:t>Building on Kanban</a:t>
            </a:r>
          </a:p>
          <a:p>
            <a:r>
              <a:rPr lang="en-US" dirty="0"/>
              <a:t>Free tools:  Trello, GitHub, etc.</a:t>
            </a:r>
          </a:p>
        </p:txBody>
      </p:sp>
    </p:spTree>
    <p:extLst>
      <p:ext uri="{BB962C8B-B14F-4D97-AF65-F5344CB8AC3E}">
        <p14:creationId xmlns:p14="http://schemas.microsoft.com/office/powerpoint/2010/main" val="248102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63267"/>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3"/>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4"/>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2629</TotalTime>
  <Words>2882</Words>
  <Application>Microsoft Macintosh PowerPoint</Application>
  <PresentationFormat>Custom</PresentationFormat>
  <Paragraphs>385</Paragraphs>
  <Slides>34</Slides>
  <Notes>17</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 (or GitLab)</vt:lpstr>
      <vt:lpstr>Building on Kanban</vt:lpstr>
      <vt:lpstr>What is Scrum?</vt:lpstr>
      <vt:lpstr>A Bit about Scrum: Roles</vt:lpstr>
      <vt:lpstr>A Bit about Scrum: Process</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228</cp:revision>
  <cp:lastPrinted>2017-11-02T18:35:01Z</cp:lastPrinted>
  <dcterms:created xsi:type="dcterms:W3CDTF">2018-11-06T17:28:56Z</dcterms:created>
  <dcterms:modified xsi:type="dcterms:W3CDTF">2022-05-17T19:49:19Z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